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Calibri (MS) Bold" charset="1" panose="020F0702030404030204"/>
      <p:regular r:id="rId16"/>
    </p:embeddedFont>
    <p:embeddedFont>
      <p:font typeface="Open Sauce Bold" charset="1" panose="00000800000000000000"/>
      <p:regular r:id="rId17"/>
    </p:embeddedFont>
    <p:embeddedFont>
      <p:font typeface="Canva Sans Bold" charset="1" panose="020B0803030501040103"/>
      <p:regular r:id="rId18"/>
    </p:embeddedFont>
    <p:embeddedFont>
      <p:font typeface="Calibri (MS)" charset="1" panose="020F0502020204030204"/>
      <p:regular r:id="rId19"/>
    </p:embeddedFont>
    <p:embeddedFont>
      <p:font typeface="Open Sauce" charset="1" panose="0000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jpeg>
</file>

<file path=ppt/media/image13.png>
</file>

<file path=ppt/media/image14.svg>
</file>

<file path=ppt/media/image15.jpeg>
</file>

<file path=ppt/media/image16.pn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047759" y="3749017"/>
            <a:ext cx="3240241" cy="6504134"/>
          </a:xfrm>
          <a:custGeom>
            <a:avLst/>
            <a:gdLst/>
            <a:ahLst/>
            <a:cxnLst/>
            <a:rect r="r" b="b" t="t" l="l"/>
            <a:pathLst>
              <a:path h="6504134" w="3240241">
                <a:moveTo>
                  <a:pt x="0" y="0"/>
                </a:moveTo>
                <a:lnTo>
                  <a:pt x="3240241" y="0"/>
                </a:lnTo>
                <a:lnTo>
                  <a:pt x="3240241" y="6504133"/>
                </a:lnTo>
                <a:lnTo>
                  <a:pt x="0" y="65041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032403" y="-1448305"/>
            <a:ext cx="5255597" cy="13183610"/>
            <a:chOff x="0" y="0"/>
            <a:chExt cx="1384190" cy="34722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4190" cy="3472226"/>
            </a:xfrm>
            <a:custGeom>
              <a:avLst/>
              <a:gdLst/>
              <a:ahLst/>
              <a:cxnLst/>
              <a:rect r="r" b="b" t="t" l="l"/>
              <a:pathLst>
                <a:path h="3472226" w="1384190">
                  <a:moveTo>
                    <a:pt x="0" y="0"/>
                  </a:moveTo>
                  <a:lnTo>
                    <a:pt x="1384190" y="0"/>
                  </a:lnTo>
                  <a:lnTo>
                    <a:pt x="1384190" y="3472226"/>
                  </a:lnTo>
                  <a:lnTo>
                    <a:pt x="0" y="3472226"/>
                  </a:lnTo>
                  <a:close/>
                </a:path>
              </a:pathLst>
            </a:custGeom>
            <a:solidFill>
              <a:srgbClr val="10686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384190" cy="34912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9432880" y="1526000"/>
            <a:ext cx="7234999" cy="7234999"/>
          </a:xfrm>
          <a:custGeom>
            <a:avLst/>
            <a:gdLst/>
            <a:ahLst/>
            <a:cxnLst/>
            <a:rect r="r" b="b" t="t" l="l"/>
            <a:pathLst>
              <a:path h="7234999" w="7234999">
                <a:moveTo>
                  <a:pt x="0" y="0"/>
                </a:moveTo>
                <a:lnTo>
                  <a:pt x="7234999" y="0"/>
                </a:lnTo>
                <a:lnTo>
                  <a:pt x="7234999" y="7235000"/>
                </a:lnTo>
                <a:lnTo>
                  <a:pt x="0" y="7235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0106590" y="2199722"/>
            <a:ext cx="5887580" cy="5887556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9280" t="0" r="-9280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57435" y="3489495"/>
            <a:ext cx="78988" cy="3562352"/>
            <a:chOff x="0" y="0"/>
            <a:chExt cx="20803" cy="9382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803" cy="938233"/>
            </a:xfrm>
            <a:custGeom>
              <a:avLst/>
              <a:gdLst/>
              <a:ahLst/>
              <a:cxnLst/>
              <a:rect r="r" b="b" t="t" l="l"/>
              <a:pathLst>
                <a:path h="938233" w="20803">
                  <a:moveTo>
                    <a:pt x="0" y="0"/>
                  </a:moveTo>
                  <a:lnTo>
                    <a:pt x="20803" y="0"/>
                  </a:lnTo>
                  <a:lnTo>
                    <a:pt x="20803" y="938233"/>
                  </a:lnTo>
                  <a:lnTo>
                    <a:pt x="0" y="938233"/>
                  </a:ln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20803" cy="9572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49538" y="1415709"/>
            <a:ext cx="8290560" cy="1568027"/>
            <a:chOff x="0" y="0"/>
            <a:chExt cx="11054080" cy="209070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054080" cy="2090702"/>
            </a:xfrm>
            <a:custGeom>
              <a:avLst/>
              <a:gdLst/>
              <a:ahLst/>
              <a:cxnLst/>
              <a:rect r="r" b="b" t="t" l="l"/>
              <a:pathLst>
                <a:path h="2090702" w="11054080">
                  <a:moveTo>
                    <a:pt x="0" y="0"/>
                  </a:moveTo>
                  <a:lnTo>
                    <a:pt x="11054080" y="0"/>
                  </a:lnTo>
                  <a:lnTo>
                    <a:pt x="11054080" y="2090702"/>
                  </a:lnTo>
                  <a:lnTo>
                    <a:pt x="0" y="20907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33350"/>
              <a:ext cx="11054080" cy="222405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7551"/>
                </a:lnSpc>
              </a:pPr>
              <a:r>
                <a:rPr lang="en-US" sz="6293" b="true">
                  <a:solidFill>
                    <a:srgbClr val="000000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PROJECT TITLE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387521" y="3762639"/>
            <a:ext cx="7214594" cy="26188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0"/>
              </a:lnSpc>
            </a:pPr>
            <a:r>
              <a:rPr lang="en-US" sz="7507" spc="-150" b="true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QnA Bot – AI in Finance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845975" y="8324215"/>
            <a:ext cx="8767767" cy="1455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 b="true">
                <a:solidFill>
                  <a:srgbClr val="19191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Presented by:</a:t>
            </a:r>
          </a:p>
          <a:p>
            <a:pPr algn="r">
              <a:lnSpc>
                <a:spcPts val="5880"/>
              </a:lnSpc>
            </a:pPr>
            <a:r>
              <a:rPr lang="en-US" sz="4200" b="true">
                <a:solidFill>
                  <a:srgbClr val="19191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Rupak Charan V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4910781" y="0"/>
            <a:ext cx="3377219" cy="3377219"/>
          </a:xfrm>
          <a:custGeom>
            <a:avLst/>
            <a:gdLst/>
            <a:ahLst/>
            <a:cxnLst/>
            <a:rect r="r" b="b" t="t" l="l"/>
            <a:pathLst>
              <a:path h="3377219" w="3377219">
                <a:moveTo>
                  <a:pt x="3377219" y="0"/>
                </a:moveTo>
                <a:lnTo>
                  <a:pt x="0" y="0"/>
                </a:lnTo>
                <a:lnTo>
                  <a:pt x="0" y="3377219"/>
                </a:lnTo>
                <a:lnTo>
                  <a:pt x="3377219" y="3377219"/>
                </a:lnTo>
                <a:lnTo>
                  <a:pt x="337721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3" id="3"/>
          <p:cNvGrpSpPr/>
          <p:nvPr/>
        </p:nvGrpSpPr>
        <p:grpSpPr>
          <a:xfrm rot="0">
            <a:off x="-1923846" y="8186287"/>
            <a:ext cx="4201427" cy="420142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42950" cap="sq">
              <a:solidFill>
                <a:srgbClr val="AEEA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511224" y="3529331"/>
            <a:ext cx="7265551" cy="1948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59"/>
              </a:lnSpc>
            </a:pPr>
            <a:r>
              <a:rPr lang="en-US" sz="113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881967" y="-2828925"/>
            <a:ext cx="5657850" cy="565785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710892" y="0"/>
            <a:ext cx="6648057" cy="10287000"/>
            <a:chOff x="0" y="0"/>
            <a:chExt cx="1750928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50928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50928">
                  <a:moveTo>
                    <a:pt x="0" y="0"/>
                  </a:moveTo>
                  <a:lnTo>
                    <a:pt x="1750928" y="0"/>
                  </a:lnTo>
                  <a:lnTo>
                    <a:pt x="175092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750928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390959" y="8567821"/>
            <a:ext cx="3086100" cy="308610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06536" y="3314080"/>
            <a:ext cx="654889" cy="65488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1781841" y="1506451"/>
            <a:ext cx="6577108" cy="8780549"/>
          </a:xfrm>
          <a:custGeom>
            <a:avLst/>
            <a:gdLst/>
            <a:ahLst/>
            <a:cxnLst/>
            <a:rect r="r" b="b" t="t" l="l"/>
            <a:pathLst>
              <a:path h="8780549" w="6577108">
                <a:moveTo>
                  <a:pt x="0" y="0"/>
                </a:moveTo>
                <a:lnTo>
                  <a:pt x="6577108" y="0"/>
                </a:lnTo>
                <a:lnTo>
                  <a:pt x="6577108" y="8780549"/>
                </a:lnTo>
                <a:lnTo>
                  <a:pt x="0" y="87805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211" t="0" r="-1729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95137" y="1754095"/>
            <a:ext cx="7335321" cy="808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44"/>
              </a:lnSpc>
              <a:spcBef>
                <a:spcPct val="0"/>
              </a:spcBef>
            </a:pPr>
            <a:r>
              <a:rPr lang="en-US" b="true" sz="4746" spc="-94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I. Project Overview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11176" y="3146225"/>
            <a:ext cx="8595360" cy="6389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273" indent="-219637" lvl="1">
              <a:lnSpc>
                <a:spcPts val="8533"/>
              </a:lnSpc>
              <a:buFont typeface="Arial"/>
              <a:buChar char="•"/>
            </a:pPr>
            <a:r>
              <a:rPr lang="en-US" sz="3413" spc="45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AI-driven QnA bot focused on finance domain</a:t>
            </a:r>
          </a:p>
          <a:p>
            <a:pPr algn="l" marL="439273" indent="-219637" lvl="1">
              <a:lnSpc>
                <a:spcPts val="8533"/>
              </a:lnSpc>
              <a:buFont typeface="Arial"/>
              <a:buChar char="•"/>
            </a:pPr>
            <a:r>
              <a:rPr lang="en-US" sz="3413" spc="45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Uses NLP to answer finance-related queries</a:t>
            </a:r>
          </a:p>
          <a:p>
            <a:pPr algn="l" marL="439273" indent="-219637" lvl="1">
              <a:lnSpc>
                <a:spcPts val="8533"/>
              </a:lnSpc>
              <a:buFont typeface="Arial"/>
              <a:buChar char="•"/>
            </a:pPr>
            <a:r>
              <a:rPr lang="en-US" sz="3413" spc="45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Accessible to professionals and general users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2778327" y="7417124"/>
            <a:ext cx="12710840" cy="1184047"/>
          </a:xfrm>
          <a:custGeom>
            <a:avLst/>
            <a:gdLst/>
            <a:ahLst/>
            <a:cxnLst/>
            <a:rect r="r" b="b" t="t" l="l"/>
            <a:pathLst>
              <a:path h="1184047" w="12710840">
                <a:moveTo>
                  <a:pt x="0" y="0"/>
                </a:moveTo>
                <a:lnTo>
                  <a:pt x="12710840" y="0"/>
                </a:lnTo>
                <a:lnTo>
                  <a:pt x="12710840" y="1184046"/>
                </a:lnTo>
                <a:lnTo>
                  <a:pt x="0" y="11840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2000"/>
            </a:blip>
            <a:stretch>
              <a:fillRect l="0" t="0" r="0" b="-2086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4491629"/>
            <a:chOff x="0" y="0"/>
            <a:chExt cx="4816593" cy="11829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1182980"/>
            </a:xfrm>
            <a:custGeom>
              <a:avLst/>
              <a:gdLst/>
              <a:ahLst/>
              <a:cxnLst/>
              <a:rect r="r" b="b" t="t" l="l"/>
              <a:pathLst>
                <a:path h="118298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182980"/>
                  </a:lnTo>
                  <a:lnTo>
                    <a:pt x="0" y="1182980"/>
                  </a:ln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816593" cy="12020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0" y="0"/>
            <a:ext cx="18288000" cy="4491629"/>
          </a:xfrm>
          <a:custGeom>
            <a:avLst/>
            <a:gdLst/>
            <a:ahLst/>
            <a:cxnLst/>
            <a:rect r="r" b="b" t="t" l="l"/>
            <a:pathLst>
              <a:path h="4491629" w="18288000">
                <a:moveTo>
                  <a:pt x="0" y="0"/>
                </a:moveTo>
                <a:lnTo>
                  <a:pt x="18288000" y="0"/>
                </a:lnTo>
                <a:lnTo>
                  <a:pt x="18288000" y="4491629"/>
                </a:lnTo>
                <a:lnTo>
                  <a:pt x="0" y="449162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9000"/>
            </a:blip>
            <a:stretch>
              <a:fillRect l="0" t="-85634" r="0" b="-85634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/>
          <p:nvPr/>
        </p:nvGrpSpPr>
        <p:grpSpPr>
          <a:xfrm rot="0">
            <a:off x="2778327" y="2245814"/>
            <a:ext cx="12731346" cy="7535887"/>
            <a:chOff x="0" y="0"/>
            <a:chExt cx="3353112" cy="198476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353112" cy="1984760"/>
            </a:xfrm>
            <a:custGeom>
              <a:avLst/>
              <a:gdLst/>
              <a:ahLst/>
              <a:cxnLst/>
              <a:rect r="r" b="b" t="t" l="l"/>
              <a:pathLst>
                <a:path h="1984760" w="3353112">
                  <a:moveTo>
                    <a:pt x="15202" y="0"/>
                  </a:moveTo>
                  <a:lnTo>
                    <a:pt x="3337909" y="0"/>
                  </a:lnTo>
                  <a:cubicBezTo>
                    <a:pt x="3341941" y="0"/>
                    <a:pt x="3345808" y="1602"/>
                    <a:pt x="3348659" y="4453"/>
                  </a:cubicBezTo>
                  <a:cubicBezTo>
                    <a:pt x="3351510" y="7304"/>
                    <a:pt x="3353112" y="11171"/>
                    <a:pt x="3353112" y="15202"/>
                  </a:cubicBezTo>
                  <a:lnTo>
                    <a:pt x="3353112" y="1969558"/>
                  </a:lnTo>
                  <a:cubicBezTo>
                    <a:pt x="3353112" y="1973590"/>
                    <a:pt x="3351510" y="1977457"/>
                    <a:pt x="3348659" y="1980308"/>
                  </a:cubicBezTo>
                  <a:cubicBezTo>
                    <a:pt x="3345808" y="1983159"/>
                    <a:pt x="3341941" y="1984760"/>
                    <a:pt x="3337909" y="1984760"/>
                  </a:cubicBezTo>
                  <a:lnTo>
                    <a:pt x="15202" y="1984760"/>
                  </a:lnTo>
                  <a:cubicBezTo>
                    <a:pt x="11171" y="1984760"/>
                    <a:pt x="7304" y="1983159"/>
                    <a:pt x="4453" y="1980308"/>
                  </a:cubicBezTo>
                  <a:cubicBezTo>
                    <a:pt x="1602" y="1977457"/>
                    <a:pt x="0" y="1973590"/>
                    <a:pt x="0" y="1969558"/>
                  </a:cubicBezTo>
                  <a:lnTo>
                    <a:pt x="0" y="15202"/>
                  </a:lnTo>
                  <a:cubicBezTo>
                    <a:pt x="0" y="11171"/>
                    <a:pt x="1602" y="7304"/>
                    <a:pt x="4453" y="4453"/>
                  </a:cubicBezTo>
                  <a:cubicBezTo>
                    <a:pt x="7304" y="1602"/>
                    <a:pt x="11171" y="0"/>
                    <a:pt x="15202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3353112" cy="20038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568603" y="4838700"/>
            <a:ext cx="11150794" cy="4583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3062" indent="-266531" lvl="1">
              <a:lnSpc>
                <a:spcPts val="6172"/>
              </a:lnSpc>
              <a:buFont typeface="Arial"/>
              <a:buChar char="•"/>
            </a:pPr>
            <a:r>
              <a:rPr lang="en-US" sz="2469" spc="78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Financ</a:t>
            </a:r>
            <a:r>
              <a:rPr lang="en-US" sz="2469" spc="78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 is complex and filled with jargon</a:t>
            </a:r>
          </a:p>
          <a:p>
            <a:pPr algn="l" marL="533062" indent="-266531" lvl="1">
              <a:lnSpc>
                <a:spcPts val="6172"/>
              </a:lnSpc>
              <a:buFont typeface="Arial"/>
              <a:buChar char="•"/>
            </a:pPr>
            <a:r>
              <a:rPr lang="en-US" sz="2469" spc="78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Searching for information is time-consuming</a:t>
            </a:r>
          </a:p>
          <a:p>
            <a:pPr algn="l" marL="533062" indent="-266531" lvl="1">
              <a:lnSpc>
                <a:spcPts val="6172"/>
              </a:lnSpc>
              <a:buFont typeface="Arial"/>
              <a:buChar char="•"/>
            </a:pPr>
            <a:r>
              <a:rPr lang="en-US" sz="2469" spc="78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Need for conversational AI with contextual knowledge</a:t>
            </a:r>
          </a:p>
          <a:p>
            <a:pPr algn="l">
              <a:lnSpc>
                <a:spcPts val="6172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3558350" y="2788642"/>
            <a:ext cx="11150794" cy="1158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582"/>
              </a:lnSpc>
              <a:spcBef>
                <a:spcPct val="0"/>
              </a:spcBef>
            </a:pPr>
            <a:r>
              <a:rPr lang="en-US" b="true" sz="6844" spc="-136">
                <a:solidFill>
                  <a:srgbClr val="FDFBF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II. Problem Statement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6113923" y="9258300"/>
            <a:ext cx="327444" cy="327444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5648108" y="9258300"/>
            <a:ext cx="327444" cy="327444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5161723" y="9258300"/>
            <a:ext cx="327444" cy="327444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23D33"/>
            </a:solid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31179" y="-1290662"/>
            <a:ext cx="8956821" cy="11772679"/>
            <a:chOff x="0" y="0"/>
            <a:chExt cx="2171400" cy="285404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71400" cy="2854048"/>
            </a:xfrm>
            <a:custGeom>
              <a:avLst/>
              <a:gdLst/>
              <a:ahLst/>
              <a:cxnLst/>
              <a:rect r="r" b="b" t="t" l="l"/>
              <a:pathLst>
                <a:path h="2854048" w="2171400">
                  <a:moveTo>
                    <a:pt x="37167" y="0"/>
                  </a:moveTo>
                  <a:lnTo>
                    <a:pt x="2134233" y="0"/>
                  </a:lnTo>
                  <a:cubicBezTo>
                    <a:pt x="2154760" y="0"/>
                    <a:pt x="2171400" y="16640"/>
                    <a:pt x="2171400" y="37167"/>
                  </a:cubicBezTo>
                  <a:lnTo>
                    <a:pt x="2171400" y="2816880"/>
                  </a:lnTo>
                  <a:cubicBezTo>
                    <a:pt x="2171400" y="2826738"/>
                    <a:pt x="2167484" y="2836192"/>
                    <a:pt x="2160514" y="2843162"/>
                  </a:cubicBezTo>
                  <a:cubicBezTo>
                    <a:pt x="2153544" y="2850132"/>
                    <a:pt x="2144090" y="2854048"/>
                    <a:pt x="2134233" y="2854048"/>
                  </a:cubicBezTo>
                  <a:lnTo>
                    <a:pt x="37167" y="2854048"/>
                  </a:lnTo>
                  <a:cubicBezTo>
                    <a:pt x="27310" y="2854048"/>
                    <a:pt x="17856" y="2850132"/>
                    <a:pt x="10886" y="2843162"/>
                  </a:cubicBezTo>
                  <a:cubicBezTo>
                    <a:pt x="3916" y="2836192"/>
                    <a:pt x="0" y="2826738"/>
                    <a:pt x="0" y="2816880"/>
                  </a:cubicBezTo>
                  <a:lnTo>
                    <a:pt x="0" y="37167"/>
                  </a:lnTo>
                  <a:cubicBezTo>
                    <a:pt x="0" y="27310"/>
                    <a:pt x="3916" y="17856"/>
                    <a:pt x="10886" y="10886"/>
                  </a:cubicBezTo>
                  <a:cubicBezTo>
                    <a:pt x="17856" y="3916"/>
                    <a:pt x="27310" y="0"/>
                    <a:pt x="37167" y="0"/>
                  </a:cubicBezTo>
                  <a:close/>
                </a:path>
              </a:pathLst>
            </a:custGeom>
            <a:solidFill>
              <a:srgbClr val="106861"/>
            </a:soli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171400" cy="28730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34905" y="5642237"/>
            <a:ext cx="2264637" cy="1659361"/>
          </a:xfrm>
          <a:custGeom>
            <a:avLst/>
            <a:gdLst/>
            <a:ahLst/>
            <a:cxnLst/>
            <a:rect r="r" b="b" t="t" l="l"/>
            <a:pathLst>
              <a:path h="1659361" w="2264637">
                <a:moveTo>
                  <a:pt x="0" y="0"/>
                </a:moveTo>
                <a:lnTo>
                  <a:pt x="2264637" y="0"/>
                </a:lnTo>
                <a:lnTo>
                  <a:pt x="2264637" y="1659362"/>
                </a:lnTo>
                <a:lnTo>
                  <a:pt x="0" y="1659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582075" y="2205377"/>
            <a:ext cx="8455030" cy="5876246"/>
          </a:xfrm>
          <a:custGeom>
            <a:avLst/>
            <a:gdLst/>
            <a:ahLst/>
            <a:cxnLst/>
            <a:rect r="r" b="b" t="t" l="l"/>
            <a:pathLst>
              <a:path h="5876246" w="8455030">
                <a:moveTo>
                  <a:pt x="0" y="0"/>
                </a:moveTo>
                <a:lnTo>
                  <a:pt x="8455030" y="0"/>
                </a:lnTo>
                <a:lnTo>
                  <a:pt x="8455030" y="5876246"/>
                </a:lnTo>
                <a:lnTo>
                  <a:pt x="0" y="58762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95137" y="1808341"/>
            <a:ext cx="7848863" cy="1652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44"/>
              </a:lnSpc>
              <a:spcBef>
                <a:spcPct val="0"/>
              </a:spcBef>
            </a:pPr>
            <a:r>
              <a:rPr lang="en-US" b="true" sz="4746" spc="-94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III. Objectives</a:t>
            </a:r>
          </a:p>
          <a:p>
            <a:pPr algn="l" marL="0" indent="0" lvl="0">
              <a:lnSpc>
                <a:spcPts val="6644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95137" y="3155598"/>
            <a:ext cx="7848863" cy="5550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1376" indent="-275688" lvl="1">
              <a:lnSpc>
                <a:spcPts val="6384"/>
              </a:lnSpc>
              <a:buFont typeface="Arial"/>
              <a:buChar char="•"/>
            </a:pPr>
            <a:r>
              <a:rPr lang="en-US" sz="2553" spc="738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S</a:t>
            </a:r>
            <a:r>
              <a:rPr lang="en-US" sz="2553" spc="738" strike="noStrike" u="none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tudy existing QnA systems in finance</a:t>
            </a:r>
          </a:p>
          <a:p>
            <a:pPr algn="l" marL="551376" indent="-275688" lvl="1">
              <a:lnSpc>
                <a:spcPts val="6384"/>
              </a:lnSpc>
              <a:buFont typeface="Arial"/>
              <a:buChar char="•"/>
            </a:pPr>
            <a:r>
              <a:rPr lang="en-US" sz="2553" spc="738" strike="noStrike" u="none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Analyze suitable datasets and models</a:t>
            </a:r>
          </a:p>
          <a:p>
            <a:pPr algn="l" marL="551376" indent="-275688" lvl="1">
              <a:lnSpc>
                <a:spcPts val="6384"/>
              </a:lnSpc>
              <a:buFont typeface="Arial"/>
              <a:buChar char="•"/>
            </a:pPr>
            <a:r>
              <a:rPr lang="en-US" sz="2553" spc="738" strike="noStrike" u="none">
                <a:solidFill>
                  <a:srgbClr val="191919"/>
                </a:solidFill>
                <a:latin typeface="Open Sauce"/>
                <a:ea typeface="Open Sauce"/>
                <a:cs typeface="Open Sauce"/>
                <a:sym typeface="Open Sauce"/>
              </a:rPr>
              <a:t>Design initial architecture for implementation</a:t>
            </a:r>
          </a:p>
          <a:p>
            <a:pPr algn="l" marL="0" indent="0" lvl="0">
              <a:lnSpc>
                <a:spcPts val="638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964568" y="942975"/>
            <a:ext cx="6358863" cy="16238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9"/>
              </a:lnSpc>
            </a:pPr>
            <a:r>
              <a:rPr lang="en-US" sz="4692" spc="-93" b="true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IV. Research Work</a:t>
            </a:r>
          </a:p>
          <a:p>
            <a:pPr algn="l" marL="0" indent="0" lvl="0">
              <a:lnSpc>
                <a:spcPts val="6569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4210472" y="2685273"/>
            <a:ext cx="13586446" cy="6477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7" indent="-323848" lvl="1">
              <a:lnSpc>
                <a:spcPts val="7499"/>
              </a:lnSpc>
              <a:buFont typeface="Arial"/>
              <a:buChar char="•"/>
            </a:pPr>
            <a:r>
              <a:rPr lang="en-US" sz="2999" spc="1499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Studied QnA systems: BERT, T5, RoBERTa, FinBERT</a:t>
            </a:r>
          </a:p>
          <a:p>
            <a:pPr algn="l" marL="647697" indent="-323848" lvl="1">
              <a:lnSpc>
                <a:spcPts val="7499"/>
              </a:lnSpc>
              <a:buFont typeface="Arial"/>
              <a:buChar char="•"/>
            </a:pPr>
            <a:r>
              <a:rPr lang="en-US" sz="2999" spc="1499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Datasets: FinQA, FiQA, Financial PhraseBank</a:t>
            </a:r>
          </a:p>
          <a:p>
            <a:pPr algn="l" marL="647697" indent="-323848" lvl="1">
              <a:lnSpc>
                <a:spcPts val="7499"/>
              </a:lnSpc>
              <a:buFont typeface="Arial"/>
              <a:buChar char="•"/>
            </a:pPr>
            <a:r>
              <a:rPr lang="en-US" sz="2999" spc="1499">
                <a:solidFill>
                  <a:srgbClr val="343432"/>
                </a:solidFill>
                <a:latin typeface="Open Sauce"/>
                <a:ea typeface="Open Sauce"/>
                <a:cs typeface="Open Sauce"/>
                <a:sym typeface="Open Sauce"/>
              </a:rPr>
              <a:t>Context sources: Wikipedia, Investopedia</a:t>
            </a:r>
          </a:p>
          <a:p>
            <a:pPr algn="l" marL="0" indent="0" lvl="0">
              <a:lnSpc>
                <a:spcPts val="7499"/>
              </a:lnSpc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-1997137" y="7075637"/>
            <a:ext cx="5578401" cy="557840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684175" y="7005833"/>
            <a:ext cx="452472" cy="45247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017929" y="-2533783"/>
            <a:ext cx="5002094" cy="5002094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>
                <a:alpha val="32941"/>
              </a:srgbClr>
            </a:solidFill>
            <a:ln w="742950" cap="sq">
              <a:solidFill>
                <a:srgbClr val="106861">
                  <a:alpha val="32941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4809335" y="8388753"/>
            <a:ext cx="1183417" cy="1183417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06861"/>
            </a:solidFill>
            <a:ln w="74295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92460" y="2868946"/>
            <a:ext cx="3695540" cy="7418054"/>
          </a:xfrm>
          <a:custGeom>
            <a:avLst/>
            <a:gdLst/>
            <a:ahLst/>
            <a:cxnLst/>
            <a:rect r="r" b="b" t="t" l="l"/>
            <a:pathLst>
              <a:path h="7418054" w="3695540">
                <a:moveTo>
                  <a:pt x="0" y="0"/>
                </a:moveTo>
                <a:lnTo>
                  <a:pt x="3695540" y="0"/>
                </a:lnTo>
                <a:lnTo>
                  <a:pt x="3695540" y="7418054"/>
                </a:lnTo>
                <a:lnTo>
                  <a:pt x="0" y="741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3" id="3"/>
          <p:cNvSpPr txBox="true"/>
          <p:nvPr/>
        </p:nvSpPr>
        <p:spPr>
          <a:xfrm rot="0">
            <a:off x="5178121" y="1219288"/>
            <a:ext cx="7793890" cy="1776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78"/>
              </a:lnSpc>
            </a:pPr>
            <a:r>
              <a:rPr lang="en-US" sz="5127" spc="-102" b="true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V. Tools &amp; Technologies</a:t>
            </a:r>
          </a:p>
          <a:p>
            <a:pPr algn="l">
              <a:lnSpc>
                <a:spcPts val="7178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-10800000">
            <a:off x="-465877" y="-4635036"/>
            <a:ext cx="3695540" cy="7418054"/>
          </a:xfrm>
          <a:custGeom>
            <a:avLst/>
            <a:gdLst/>
            <a:ahLst/>
            <a:cxnLst/>
            <a:rect r="r" b="b" t="t" l="l"/>
            <a:pathLst>
              <a:path h="7418054" w="3695540">
                <a:moveTo>
                  <a:pt x="0" y="0"/>
                </a:moveTo>
                <a:lnTo>
                  <a:pt x="3695540" y="0"/>
                </a:lnTo>
                <a:lnTo>
                  <a:pt x="3695540" y="7418054"/>
                </a:lnTo>
                <a:lnTo>
                  <a:pt x="0" y="74180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5" id="5"/>
          <p:cNvSpPr txBox="true"/>
          <p:nvPr/>
        </p:nvSpPr>
        <p:spPr>
          <a:xfrm rot="0">
            <a:off x="3883425" y="3023449"/>
            <a:ext cx="10521150" cy="5313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273" indent="-219637" lvl="1">
              <a:lnSpc>
                <a:spcPts val="8533"/>
              </a:lnSpc>
              <a:buFont typeface="Arial"/>
              <a:buChar char="•"/>
            </a:pPr>
            <a:r>
              <a:rPr lang="en-US" sz="3413" spc="129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Python, Transformers (HuggingFace), FinBERT</a:t>
            </a:r>
          </a:p>
          <a:p>
            <a:pPr algn="l" marL="439273" indent="-219637" lvl="1">
              <a:lnSpc>
                <a:spcPts val="8533"/>
              </a:lnSpc>
              <a:buFont typeface="Arial"/>
              <a:buChar char="•"/>
            </a:pPr>
            <a:r>
              <a:rPr lang="en-US" sz="3413" spc="129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Streamlit/Flask for UI</a:t>
            </a:r>
          </a:p>
          <a:p>
            <a:pPr algn="l" marL="439273" indent="-219637" lvl="1">
              <a:lnSpc>
                <a:spcPts val="8533"/>
              </a:lnSpc>
              <a:buFont typeface="Arial"/>
              <a:buChar char="•"/>
            </a:pPr>
            <a:r>
              <a:rPr lang="en-US" sz="3413" spc="129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Pandas, NumPy, NLTK, Scikit-learn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83899" y="745147"/>
            <a:ext cx="16920201" cy="8796706"/>
            <a:chOff x="0" y="0"/>
            <a:chExt cx="4456349" cy="23168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56349" cy="2316828"/>
            </a:xfrm>
            <a:custGeom>
              <a:avLst/>
              <a:gdLst/>
              <a:ahLst/>
              <a:cxnLst/>
              <a:rect r="r" b="b" t="t" l="l"/>
              <a:pathLst>
                <a:path h="2316828" w="4456349">
                  <a:moveTo>
                    <a:pt x="11439" y="0"/>
                  </a:moveTo>
                  <a:lnTo>
                    <a:pt x="4444910" y="0"/>
                  </a:lnTo>
                  <a:cubicBezTo>
                    <a:pt x="4447944" y="0"/>
                    <a:pt x="4450854" y="1205"/>
                    <a:pt x="4452999" y="3350"/>
                  </a:cubicBezTo>
                  <a:cubicBezTo>
                    <a:pt x="4455144" y="5496"/>
                    <a:pt x="4456349" y="8405"/>
                    <a:pt x="4456349" y="11439"/>
                  </a:cubicBezTo>
                  <a:lnTo>
                    <a:pt x="4456349" y="2305389"/>
                  </a:lnTo>
                  <a:cubicBezTo>
                    <a:pt x="4456349" y="2308423"/>
                    <a:pt x="4455144" y="2311332"/>
                    <a:pt x="4452999" y="2313478"/>
                  </a:cubicBezTo>
                  <a:cubicBezTo>
                    <a:pt x="4450854" y="2315623"/>
                    <a:pt x="4447944" y="2316828"/>
                    <a:pt x="4444910" y="2316828"/>
                  </a:cubicBezTo>
                  <a:lnTo>
                    <a:pt x="11439" y="2316828"/>
                  </a:lnTo>
                  <a:cubicBezTo>
                    <a:pt x="8405" y="2316828"/>
                    <a:pt x="5496" y="2315623"/>
                    <a:pt x="3350" y="2313478"/>
                  </a:cubicBezTo>
                  <a:cubicBezTo>
                    <a:pt x="1205" y="2311332"/>
                    <a:pt x="0" y="2308423"/>
                    <a:pt x="0" y="2305389"/>
                  </a:cubicBezTo>
                  <a:lnTo>
                    <a:pt x="0" y="11439"/>
                  </a:lnTo>
                  <a:cubicBezTo>
                    <a:pt x="0" y="8405"/>
                    <a:pt x="1205" y="5496"/>
                    <a:pt x="3350" y="3350"/>
                  </a:cubicBezTo>
                  <a:cubicBezTo>
                    <a:pt x="5496" y="1205"/>
                    <a:pt x="8405" y="0"/>
                    <a:pt x="11439" y="0"/>
                  </a:cubicBezTo>
                  <a:close/>
                </a:path>
              </a:pathLst>
            </a:custGeom>
            <a:solidFill>
              <a:srgbClr val="FDFBFB">
                <a:alpha val="98824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4456349" cy="23358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892980" y="1255934"/>
            <a:ext cx="8502040" cy="861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178"/>
              </a:lnSpc>
              <a:spcBef>
                <a:spcPct val="0"/>
              </a:spcBef>
            </a:pPr>
            <a:r>
              <a:rPr lang="en-US" b="true" sz="5127" spc="-102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VI. Proposed Methodology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590900" y="2510083"/>
            <a:ext cx="11106201" cy="5517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6939" indent="-368469" lvl="1">
              <a:lnSpc>
                <a:spcPts val="7304"/>
              </a:lnSpc>
              <a:buFont typeface="Arial"/>
              <a:buChar char="•"/>
            </a:pPr>
            <a:r>
              <a:rPr lang="en-US" sz="3413" spc="106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Data preprocessing and tokenization</a:t>
            </a:r>
          </a:p>
          <a:p>
            <a:pPr algn="just" marL="736939" indent="-368469" lvl="1">
              <a:lnSpc>
                <a:spcPts val="7304"/>
              </a:lnSpc>
              <a:buFont typeface="Arial"/>
              <a:buChar char="•"/>
            </a:pPr>
            <a:r>
              <a:rPr lang="en-US" sz="3413" spc="106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Model fine-tuning (BERT/FinBERT)</a:t>
            </a:r>
          </a:p>
          <a:p>
            <a:pPr algn="just" marL="736939" indent="-368469" lvl="1">
              <a:lnSpc>
                <a:spcPts val="7304"/>
              </a:lnSpc>
              <a:buFont typeface="Arial"/>
              <a:buChar char="•"/>
            </a:pPr>
            <a:r>
              <a:rPr lang="en-US" sz="3413" spc="106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Context retrieval and answer extraction</a:t>
            </a:r>
          </a:p>
          <a:p>
            <a:pPr algn="just" marL="736939" indent="-368469" lvl="1">
              <a:lnSpc>
                <a:spcPts val="7304"/>
              </a:lnSpc>
              <a:buFont typeface="Arial"/>
              <a:buChar char="•"/>
            </a:pPr>
            <a:r>
              <a:rPr lang="en-US" sz="3413" spc="1061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Basic Streamlit interface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A6A6A6">
                <a:alpha val="100000"/>
              </a:srgbClr>
            </a:gs>
            <a:gs pos="100000">
              <a:srgbClr val="FFFFF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7138" y="-3041985"/>
            <a:ext cx="18602276" cy="6407822"/>
            <a:chOff x="0" y="0"/>
            <a:chExt cx="4899365" cy="16876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99365" cy="1687657"/>
            </a:xfrm>
            <a:custGeom>
              <a:avLst/>
              <a:gdLst/>
              <a:ahLst/>
              <a:cxnLst/>
              <a:rect r="r" b="b" t="t" l="l"/>
              <a:pathLst>
                <a:path h="1687657" w="4899365">
                  <a:moveTo>
                    <a:pt x="0" y="0"/>
                  </a:moveTo>
                  <a:lnTo>
                    <a:pt x="4899365" y="0"/>
                  </a:lnTo>
                  <a:lnTo>
                    <a:pt x="4899365" y="1687657"/>
                  </a:lnTo>
                  <a:lnTo>
                    <a:pt x="0" y="1687657"/>
                  </a:lnTo>
                  <a:close/>
                </a:path>
              </a:pathLst>
            </a:custGeom>
            <a:solidFill>
              <a:srgbClr val="106861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99365" cy="1725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35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239136" y="1487666"/>
            <a:ext cx="5809727" cy="1048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564"/>
              </a:lnSpc>
              <a:spcBef>
                <a:spcPct val="0"/>
              </a:spcBef>
            </a:pPr>
            <a:r>
              <a:rPr lang="en-US" b="true" sz="6206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VII. Use Cases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4917787" y="-3041985"/>
            <a:ext cx="5578401" cy="557840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42950" cap="sq">
              <a:solidFill>
                <a:srgbClr val="FDFBFB">
                  <a:alpha val="29804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756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3871236" y="4483472"/>
            <a:ext cx="10545527" cy="3986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273" indent="-219637" lvl="1">
              <a:lnSpc>
                <a:spcPts val="7953"/>
              </a:lnSpc>
              <a:buFont typeface="Arial"/>
              <a:buChar char="•"/>
            </a:pPr>
            <a:r>
              <a:rPr lang="en-US" sz="3413" spc="1546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Financial education tool</a:t>
            </a:r>
          </a:p>
          <a:p>
            <a:pPr algn="l" marL="439273" indent="-219637" lvl="1">
              <a:lnSpc>
                <a:spcPts val="7953"/>
              </a:lnSpc>
              <a:buFont typeface="Arial"/>
              <a:buChar char="•"/>
            </a:pPr>
            <a:r>
              <a:rPr lang="en-US" sz="3413" spc="1546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Quick access for professionals</a:t>
            </a:r>
          </a:p>
          <a:p>
            <a:pPr algn="l" marL="439273" indent="-219637" lvl="1">
              <a:lnSpc>
                <a:spcPts val="7953"/>
              </a:lnSpc>
              <a:buFont typeface="Arial"/>
              <a:buChar char="•"/>
            </a:pPr>
            <a:r>
              <a:rPr lang="en-US" sz="3413" spc="1546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FAQ automation in banking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8848"/>
            <a:ext cx="18288000" cy="10251030"/>
            <a:chOff x="0" y="0"/>
            <a:chExt cx="4816593" cy="26998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2699860"/>
            </a:xfrm>
            <a:custGeom>
              <a:avLst/>
              <a:gdLst/>
              <a:ahLst/>
              <a:cxnLst/>
              <a:rect r="r" b="b" t="t" l="l"/>
              <a:pathLst>
                <a:path h="269986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699860"/>
                  </a:lnTo>
                  <a:lnTo>
                    <a:pt x="0" y="2699860"/>
                  </a:lnTo>
                  <a:close/>
                </a:path>
              </a:pathLst>
            </a:custGeom>
            <a:gradFill rotWithShape="true">
              <a:gsLst>
                <a:gs pos="0">
                  <a:srgbClr val="A6A6A6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  <a:ln w="381000" cap="sq">
              <a:solidFill>
                <a:srgbClr val="106861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2737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3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839564" y="2892031"/>
            <a:ext cx="7960894" cy="5970671"/>
          </a:xfrm>
          <a:custGeom>
            <a:avLst/>
            <a:gdLst/>
            <a:ahLst/>
            <a:cxnLst/>
            <a:rect r="r" b="b" t="t" l="l"/>
            <a:pathLst>
              <a:path h="5970671" w="7960894">
                <a:moveTo>
                  <a:pt x="0" y="0"/>
                </a:moveTo>
                <a:lnTo>
                  <a:pt x="7960894" y="0"/>
                </a:lnTo>
                <a:lnTo>
                  <a:pt x="7960894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195145" y="942975"/>
            <a:ext cx="7340273" cy="795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69"/>
              </a:lnSpc>
              <a:spcBef>
                <a:spcPct val="0"/>
              </a:spcBef>
            </a:pPr>
            <a:r>
              <a:rPr lang="en-US" b="true" sz="4692" spc="-93">
                <a:solidFill>
                  <a:srgbClr val="19191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VIII. Challenges &amp; Risks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6089" y="2655190"/>
            <a:ext cx="8449097" cy="6006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9273" indent="-219637" lvl="1">
              <a:lnSpc>
                <a:spcPts val="7953"/>
              </a:lnSpc>
              <a:buFont typeface="Arial"/>
              <a:buChar char="•"/>
            </a:pPr>
            <a:r>
              <a:rPr lang="en-US" sz="3413" spc="172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Limited labeled datasets</a:t>
            </a:r>
          </a:p>
          <a:p>
            <a:pPr algn="l" marL="439273" indent="-219637" lvl="1">
              <a:lnSpc>
                <a:spcPts val="7953"/>
              </a:lnSpc>
              <a:buFont typeface="Arial"/>
              <a:buChar char="•"/>
            </a:pPr>
            <a:r>
              <a:rPr lang="en-US" sz="3413" spc="172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Domain-specific complexity</a:t>
            </a:r>
          </a:p>
          <a:p>
            <a:pPr algn="l" marL="439273" indent="-219637" lvl="1">
              <a:lnSpc>
                <a:spcPts val="7953"/>
              </a:lnSpc>
              <a:buFont typeface="Arial"/>
              <a:buChar char="•"/>
            </a:pPr>
            <a:r>
              <a:rPr lang="en-US" sz="3413" spc="172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Ambiguity in user queries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DAGqD9u203M</dc:identifier>
  <dcterms:modified xsi:type="dcterms:W3CDTF">2011-08-01T06:04:30Z</dcterms:modified>
  <cp:revision>1</cp:revision>
  <dc:title>White and Green Simple  Professional Business Project Presentation</dc:title>
</cp:coreProperties>
</file>

<file path=docProps/thumbnail.jpeg>
</file>